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Glacial Indifferenc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67137-7254-497E-946B-FF9A690D6553}" v="39" dt="2025-02-25T16:26:12.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0"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1449" b="-7217"/>
            </a:stretch>
          </a:blipFill>
        </p:spPr>
        <p:txBody>
          <a:bodyPr/>
          <a:lstStyle/>
          <a:p>
            <a:endParaRPr lang="en-US"/>
          </a:p>
        </p:txBody>
      </p:sp>
      <p:sp>
        <p:nvSpPr>
          <p:cNvPr id="3" name="Freeform 3"/>
          <p:cNvSpPr/>
          <p:nvPr/>
        </p:nvSpPr>
        <p:spPr>
          <a:xfrm>
            <a:off x="4399442" y="1028700"/>
            <a:ext cx="9489117" cy="4851311"/>
          </a:xfrm>
          <a:custGeom>
            <a:avLst/>
            <a:gdLst/>
            <a:ahLst/>
            <a:cxnLst/>
            <a:rect l="l" t="t" r="r" b="b"/>
            <a:pathLst>
              <a:path w="9489117" h="4851311">
                <a:moveTo>
                  <a:pt x="0" y="0"/>
                </a:moveTo>
                <a:lnTo>
                  <a:pt x="9489116" y="0"/>
                </a:lnTo>
                <a:lnTo>
                  <a:pt x="9489116" y="4851311"/>
                </a:lnTo>
                <a:lnTo>
                  <a:pt x="0" y="485131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347293" y="5659418"/>
            <a:ext cx="9593413" cy="804820"/>
          </a:xfrm>
          <a:prstGeom prst="rect">
            <a:avLst/>
          </a:prstGeom>
        </p:spPr>
        <p:txBody>
          <a:bodyPr lIns="0" tIns="0" rIns="0" bIns="0" rtlCol="0" anchor="t">
            <a:spAutoFit/>
          </a:bodyPr>
          <a:lstStyle/>
          <a:p>
            <a:pPr algn="ctr">
              <a:lnSpc>
                <a:spcPts val="6563"/>
              </a:lnSpc>
            </a:pPr>
            <a:r>
              <a:rPr lang="en-US" sz="4687">
                <a:solidFill>
                  <a:srgbClr val="FFFFFF"/>
                </a:solidFill>
                <a:latin typeface="Glacial Indifference"/>
              </a:rPr>
              <a:t>YOUR STORM RESPONSE PARTNER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7E8F2E3-09EB-F693-6145-A90289C03F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B4F9BB-5737-D8BD-DC6B-2ED8EE687F57}"/>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1124AE39-782E-C82F-9EFD-222CADBB7D04}"/>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19AD9E68-BA1E-E470-0321-5626E2F7F88B}"/>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2ABF55E8-37D3-2AD8-AE59-34644F0D3291}"/>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AEE436F7-34CC-575E-A915-721245C96C1C}"/>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FD276743-DC52-90B4-27E7-9B5C37C730A9}"/>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705458CF-6D15-A891-1816-78233CB65697}"/>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0F09CFCE-B8F5-BD18-2E38-8F71A11B8EB8}"/>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2C8812BF-1A4F-49A6-6983-4F0FE3C0A667}"/>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25494E0E-0605-494F-3D79-872B4053DFAC}"/>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DDBB2549-D12A-1071-DF41-A2F547F23158}"/>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002E7634-401C-67D3-7F7D-316E9EDA1C8B}"/>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736E8C03-A734-FAAF-9B08-D10743AAD2D4}"/>
              </a:ext>
            </a:extLst>
          </p:cNvPr>
          <p:cNvSpPr txBox="1">
            <a:spLocks/>
          </p:cNvSpPr>
          <p:nvPr/>
        </p:nvSpPr>
        <p:spPr>
          <a:xfrm>
            <a:off x="2563292" y="2312606"/>
            <a:ext cx="11533707" cy="1036026"/>
          </a:xfrm>
          <a:prstGeom prst="rect">
            <a:avLst/>
          </a:prstGeom>
        </p:spPr>
        <p:txBody>
          <a:bodyPr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bg1"/>
                </a:solidFill>
              </a:rPr>
              <a:t>Installation Continued</a:t>
            </a:r>
            <a:endParaRPr lang="en-US" sz="3600" dirty="0">
              <a:solidFill>
                <a:schemeClr val="bg1"/>
              </a:solidFill>
            </a:endParaRPr>
          </a:p>
        </p:txBody>
      </p:sp>
      <p:sp>
        <p:nvSpPr>
          <p:cNvPr id="15" name="Subtitle 2">
            <a:extLst>
              <a:ext uri="{FF2B5EF4-FFF2-40B4-BE49-F238E27FC236}">
                <a16:creationId xmlns:a16="http://schemas.microsoft.com/office/drawing/2014/main" id="{037747F5-8B37-6251-26DC-7CFF685D06EE}"/>
              </a:ext>
            </a:extLst>
          </p:cNvPr>
          <p:cNvSpPr txBox="1">
            <a:spLocks/>
          </p:cNvSpPr>
          <p:nvPr/>
        </p:nvSpPr>
        <p:spPr>
          <a:xfrm>
            <a:off x="533400" y="3416143"/>
            <a:ext cx="17068800" cy="25066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Set the base of the ladder so that the bottom sits securely and so both side rails are evenly supported. </a:t>
            </a:r>
          </a:p>
          <a:p>
            <a:r>
              <a:rPr lang="en-US" dirty="0">
                <a:solidFill>
                  <a:schemeClr val="bg1"/>
                </a:solidFill>
              </a:rPr>
              <a:t>The ladder rails should be square to the structure against which it is leaning with both footpads placed securely on a stable and level surface</a:t>
            </a:r>
          </a:p>
          <a:p>
            <a:endParaRPr lang="en-US" dirty="0">
              <a:solidFill>
                <a:schemeClr val="bg1"/>
              </a:solidFill>
            </a:endParaRPr>
          </a:p>
        </p:txBody>
      </p:sp>
      <p:pic>
        <p:nvPicPr>
          <p:cNvPr id="16" name="Content Placeholder 5">
            <a:extLst>
              <a:ext uri="{FF2B5EF4-FFF2-40B4-BE49-F238E27FC236}">
                <a16:creationId xmlns:a16="http://schemas.microsoft.com/office/drawing/2014/main" id="{26C11D88-C16B-054B-7CC6-5A5C22489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5295899"/>
            <a:ext cx="4952999" cy="3583943"/>
          </a:xfrm>
          <a:prstGeom prst="rect">
            <a:avLst/>
          </a:prstGeom>
        </p:spPr>
      </p:pic>
    </p:spTree>
    <p:extLst>
      <p:ext uri="{BB962C8B-B14F-4D97-AF65-F5344CB8AC3E}">
        <p14:creationId xmlns:p14="http://schemas.microsoft.com/office/powerpoint/2010/main" val="217094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4BD25E1-E51A-12F9-3253-8415B885BF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44B8B8-FA61-356E-984F-EEE0E4FBE1C8}"/>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1AE16764-4449-B195-5FE4-73253A687419}"/>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0E7A39C0-2D96-EF5D-AB8E-01A9437D1167}"/>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9B133A9F-70FA-7EEC-0084-AF3F8CE14D95}"/>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C764B30B-49C2-A188-57AF-229DBAD60F12}"/>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9990353C-3139-ED33-9A01-2F1FEDA06FF5}"/>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144857A2-BC79-B93A-EB51-E1D0F7C85DD4}"/>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FCCF2269-76AF-83EA-8A9D-ACE0520E7B6A}"/>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56928B88-72CF-B9D3-33DD-5C1FD4770D43}"/>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90FD5A94-55D9-61D4-50D1-3CEEE95D4187}"/>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880EFD54-3AA5-84B4-CC70-5DE70DED76D4}"/>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2224C88B-760D-8936-7DA4-0A7DD1FA9B3F}"/>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3D70FC5A-A8F4-BB26-9020-DE49FD20ACFD}"/>
              </a:ext>
            </a:extLst>
          </p:cNvPr>
          <p:cNvSpPr txBox="1">
            <a:spLocks/>
          </p:cNvSpPr>
          <p:nvPr/>
        </p:nvSpPr>
        <p:spPr>
          <a:xfrm>
            <a:off x="2563292" y="2552700"/>
            <a:ext cx="11305108" cy="838200"/>
          </a:xfrm>
          <a:prstGeom prst="rect">
            <a:avLst/>
          </a:prstGeom>
        </p:spPr>
        <p:txBody>
          <a:bodyPr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Ladder Movement Prevention</a:t>
            </a:r>
          </a:p>
        </p:txBody>
      </p:sp>
      <p:sp>
        <p:nvSpPr>
          <p:cNvPr id="15" name="Subtitle 2">
            <a:extLst>
              <a:ext uri="{FF2B5EF4-FFF2-40B4-BE49-F238E27FC236}">
                <a16:creationId xmlns:a16="http://schemas.microsoft.com/office/drawing/2014/main" id="{33BEFAC1-C585-E760-71CB-C3DD4B6639E4}"/>
              </a:ext>
            </a:extLst>
          </p:cNvPr>
          <p:cNvSpPr txBox="1">
            <a:spLocks/>
          </p:cNvSpPr>
          <p:nvPr/>
        </p:nvSpPr>
        <p:spPr>
          <a:xfrm>
            <a:off x="2057400" y="3619500"/>
            <a:ext cx="14630400" cy="3505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schemeClr val="bg1"/>
                </a:solidFill>
              </a:rPr>
              <a:t>When using a ladder in a high-activity area, secure it to prevent movement and use a barrier to redirect workers and equipment. </a:t>
            </a:r>
          </a:p>
          <a:p>
            <a:r>
              <a:rPr lang="en-US" sz="3600" dirty="0">
                <a:solidFill>
                  <a:schemeClr val="bg1"/>
                </a:solidFill>
              </a:rPr>
              <a:t>If the ladder is placed in front of a door, always block off the door</a:t>
            </a:r>
          </a:p>
          <a:p>
            <a:endParaRPr lang="en-US" dirty="0">
              <a:solidFill>
                <a:schemeClr val="bg1"/>
              </a:solidFill>
            </a:endParaRPr>
          </a:p>
        </p:txBody>
      </p:sp>
    </p:spTree>
    <p:extLst>
      <p:ext uri="{BB962C8B-B14F-4D97-AF65-F5344CB8AC3E}">
        <p14:creationId xmlns:p14="http://schemas.microsoft.com/office/powerpoint/2010/main" val="313863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47D0FDB-79C8-EAFD-5A93-8E2A6C956D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EE485FE-C88F-7D94-F4F8-EFDEB2FCC254}"/>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A51D6540-C0EE-80D4-8F7C-A702E3257647}"/>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FF85204F-77AA-8A5A-5640-8C2B3DA95574}"/>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B02B685F-FBE4-3054-D995-287E5CF7046E}"/>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D62543DE-7757-AA26-3EE3-ADB2CFCD2139}"/>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D7CF600C-5795-0B6B-5328-08642881237C}"/>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17A58AEC-26E3-4CAE-CFCA-AECADF93174D}"/>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D1987FED-80BD-EF8A-BDB1-05211CBC4476}"/>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CC2E70B6-436E-94FC-74BA-94EFABD15EDB}"/>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1D67E511-0334-95B5-E626-7674E2A25E0F}"/>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9C67E532-AFE2-761B-F309-CBF547FD30A3}"/>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706798E9-8570-EBEA-FC94-DA17991FD288}"/>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94384E1E-65C1-17B9-6EDE-2281047AFB17}"/>
              </a:ext>
            </a:extLst>
          </p:cNvPr>
          <p:cNvSpPr txBox="1">
            <a:spLocks/>
          </p:cNvSpPr>
          <p:nvPr/>
        </p:nvSpPr>
        <p:spPr>
          <a:xfrm>
            <a:off x="2563292" y="2385409"/>
            <a:ext cx="11000307" cy="1081691"/>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Safe Ladder Use—DO:</a:t>
            </a:r>
          </a:p>
        </p:txBody>
      </p:sp>
      <p:pic>
        <p:nvPicPr>
          <p:cNvPr id="15" name="Content Placeholder 5">
            <a:extLst>
              <a:ext uri="{FF2B5EF4-FFF2-40B4-BE49-F238E27FC236}">
                <a16:creationId xmlns:a16="http://schemas.microsoft.com/office/drawing/2014/main" id="{756103A4-1F5A-ACEB-310F-0E0E6BE94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4000500"/>
            <a:ext cx="6363295" cy="3610728"/>
          </a:xfrm>
          <a:prstGeom prst="rect">
            <a:avLst/>
          </a:prstGeom>
        </p:spPr>
      </p:pic>
      <p:pic>
        <p:nvPicPr>
          <p:cNvPr id="16" name="Picture 15">
            <a:extLst>
              <a:ext uri="{FF2B5EF4-FFF2-40B4-BE49-F238E27FC236}">
                <a16:creationId xmlns:a16="http://schemas.microsoft.com/office/drawing/2014/main" id="{97A737BE-DB55-C78B-3C36-F92125687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1" y="3740422"/>
            <a:ext cx="4724399" cy="4527278"/>
          </a:xfrm>
          <a:prstGeom prst="rect">
            <a:avLst/>
          </a:prstGeom>
        </p:spPr>
      </p:pic>
    </p:spTree>
    <p:extLst>
      <p:ext uri="{BB962C8B-B14F-4D97-AF65-F5344CB8AC3E}">
        <p14:creationId xmlns:p14="http://schemas.microsoft.com/office/powerpoint/2010/main" val="424636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C27DAF2-47A5-9FB4-1257-217AE81A59E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E6EAD8-9DF9-8E7D-2919-5B0D715A9D9D}"/>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B58B6450-F807-BA88-0288-A57C5BF1DC45}"/>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FED90907-5A59-4D37-ED7B-C9CCD3C5C21D}"/>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71B1261E-B37B-865B-0177-3E785F3CC181}"/>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62876581-88BB-9C81-D13F-F8FC02973C25}"/>
              </a:ext>
            </a:extLst>
          </p:cNvPr>
          <p:cNvSpPr/>
          <p:nvPr/>
        </p:nvSpPr>
        <p:spPr>
          <a:xfrm rot="-10800000">
            <a:off x="0" y="46412"/>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645F1EA8-36D3-081E-5D1B-08FCFFC8DE42}"/>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C8D430E7-88D1-8D54-0712-D8337BE902A4}"/>
              </a:ext>
            </a:extLst>
          </p:cNvPr>
          <p:cNvGrpSpPr/>
          <p:nvPr/>
        </p:nvGrpSpPr>
        <p:grpSpPr>
          <a:xfrm>
            <a:off x="5562600" y="254932"/>
            <a:ext cx="6799243" cy="2245094"/>
            <a:chOff x="0" y="0"/>
            <a:chExt cx="1677857" cy="609600"/>
          </a:xfrm>
        </p:grpSpPr>
        <p:sp>
          <p:nvSpPr>
            <p:cNvPr id="9" name="Freeform 9">
              <a:extLst>
                <a:ext uri="{FF2B5EF4-FFF2-40B4-BE49-F238E27FC236}">
                  <a16:creationId xmlns:a16="http://schemas.microsoft.com/office/drawing/2014/main" id="{BAAE2146-3001-2F38-E4F7-7699226A9F4D}"/>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4396EA84-7B4E-CB9A-F432-B9FD0F39C2CE}"/>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A1B8C1C9-85D8-F6DB-988D-401E45C99BE2}"/>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07D5DDE2-E818-6455-352C-8D4FF62A4DCF}"/>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E363845F-6951-B785-CC31-863ADAF0E07F}"/>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9C49EB0E-EDCE-2031-25B5-01AA1889AE41}"/>
              </a:ext>
            </a:extLst>
          </p:cNvPr>
          <p:cNvSpPr txBox="1">
            <a:spLocks/>
          </p:cNvSpPr>
          <p:nvPr/>
        </p:nvSpPr>
        <p:spPr>
          <a:xfrm>
            <a:off x="2563292" y="2754958"/>
            <a:ext cx="12219507" cy="712141"/>
          </a:xfrm>
          <a:prstGeom prst="rect">
            <a:avLst/>
          </a:prstGeom>
        </p:spPr>
        <p:txBody>
          <a:bodyPr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Safe Ladder Use—DO:</a:t>
            </a:r>
          </a:p>
        </p:txBody>
      </p:sp>
      <p:sp>
        <p:nvSpPr>
          <p:cNvPr id="15" name="Subtitle 2">
            <a:extLst>
              <a:ext uri="{FF2B5EF4-FFF2-40B4-BE49-F238E27FC236}">
                <a16:creationId xmlns:a16="http://schemas.microsoft.com/office/drawing/2014/main" id="{9EBF8053-96A7-46D5-9F46-A4D84203ADB1}"/>
              </a:ext>
            </a:extLst>
          </p:cNvPr>
          <p:cNvSpPr txBox="1">
            <a:spLocks/>
          </p:cNvSpPr>
          <p:nvPr/>
        </p:nvSpPr>
        <p:spPr>
          <a:xfrm>
            <a:off x="2667001" y="3844189"/>
            <a:ext cx="12923362" cy="48437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schemeClr val="bg1"/>
                </a:solidFill>
              </a:rPr>
              <a:t>Carry tools in a tool belt or raise tools up using a hand line. </a:t>
            </a:r>
          </a:p>
          <a:p>
            <a:r>
              <a:rPr lang="en-US" sz="3600" dirty="0">
                <a:solidFill>
                  <a:schemeClr val="bg1"/>
                </a:solidFill>
              </a:rPr>
              <a:t>Never carry tools in your hands while climbing up/down a ladder.</a:t>
            </a:r>
          </a:p>
          <a:p>
            <a:r>
              <a:rPr lang="en-US" sz="3600" dirty="0">
                <a:solidFill>
                  <a:schemeClr val="bg1"/>
                </a:solidFill>
              </a:rPr>
              <a:t>Extend the top of the ladder three feet above the landing.</a:t>
            </a:r>
          </a:p>
          <a:p>
            <a:r>
              <a:rPr lang="en-US" sz="3600" dirty="0">
                <a:solidFill>
                  <a:schemeClr val="bg1"/>
                </a:solidFill>
              </a:rPr>
              <a:t>Keep ladders free of any slippery materials.</a:t>
            </a:r>
          </a:p>
          <a:p>
            <a:endParaRPr lang="en-US" sz="3600" dirty="0">
              <a:solidFill>
                <a:schemeClr val="bg1"/>
              </a:solidFill>
            </a:endParaRPr>
          </a:p>
        </p:txBody>
      </p:sp>
    </p:spTree>
    <p:extLst>
      <p:ext uri="{BB962C8B-B14F-4D97-AF65-F5344CB8AC3E}">
        <p14:creationId xmlns:p14="http://schemas.microsoft.com/office/powerpoint/2010/main" val="272433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F5C5473-D535-B39F-A539-8C2AA07E59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3C3CD67-3FC5-D7C8-F5C7-57229D6D7B51}"/>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C1B979C1-E9D4-F284-9680-C057EF13A401}"/>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FB035E2D-3FE3-0F3B-69D9-B01D3BF784B8}"/>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8882CBF1-F036-9CA8-4E8F-385C279BD933}"/>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C391AC07-334C-7832-ED77-567D3BAF1ACE}"/>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21476AEB-7E29-DB07-E65B-A33DF335473F}"/>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94A77575-94E9-26EE-140D-DEFB5CE5719E}"/>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232AAF42-806B-3923-1D11-92282D640B64}"/>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E42DE780-9727-256D-DD5D-E55BE7D7175D}"/>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77F67FE0-06E3-FB0F-7FB2-2A76AEB1CDB6}"/>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D408BF9B-9D8B-48D9-B293-8A62B6D0C2C6}"/>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F2B398BF-E8D5-3CF6-5064-BDF6B3182228}"/>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942F0471-CE94-00C3-719A-ED89594B22F7}"/>
              </a:ext>
            </a:extLst>
          </p:cNvPr>
          <p:cNvSpPr txBox="1">
            <a:spLocks/>
          </p:cNvSpPr>
          <p:nvPr/>
        </p:nvSpPr>
        <p:spPr>
          <a:xfrm>
            <a:off x="2563292" y="2348860"/>
            <a:ext cx="10619307" cy="1152172"/>
          </a:xfrm>
          <a:prstGeom prst="rect">
            <a:avLst/>
          </a:prstGeom>
        </p:spPr>
        <p:txBody>
          <a:bodyPr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bg1"/>
                </a:solidFill>
              </a:rPr>
              <a:t>Safe Ladder Use—DO Not:</a:t>
            </a:r>
            <a:endParaRPr lang="en-US" sz="3600" dirty="0">
              <a:solidFill>
                <a:schemeClr val="bg1"/>
              </a:solidFill>
            </a:endParaRPr>
          </a:p>
        </p:txBody>
      </p:sp>
      <p:sp>
        <p:nvSpPr>
          <p:cNvPr id="15" name="Subtitle 2">
            <a:extLst>
              <a:ext uri="{FF2B5EF4-FFF2-40B4-BE49-F238E27FC236}">
                <a16:creationId xmlns:a16="http://schemas.microsoft.com/office/drawing/2014/main" id="{7D723C57-1D3E-8A25-4435-C302864B9097}"/>
              </a:ext>
            </a:extLst>
          </p:cNvPr>
          <p:cNvSpPr txBox="1">
            <a:spLocks/>
          </p:cNvSpPr>
          <p:nvPr/>
        </p:nvSpPr>
        <p:spPr>
          <a:xfrm>
            <a:off x="1752600" y="3844189"/>
            <a:ext cx="14782800" cy="48437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a:solidFill>
                  <a:schemeClr val="bg1"/>
                </a:solidFill>
              </a:rPr>
              <a:t>Place a ladder on boxes, barrels, or unstable bases. </a:t>
            </a:r>
          </a:p>
          <a:p>
            <a:r>
              <a:rPr lang="en-US" sz="3600">
                <a:solidFill>
                  <a:schemeClr val="bg1"/>
                </a:solidFill>
              </a:rPr>
              <a:t>Exceed the ladder’s maximum load rating. </a:t>
            </a:r>
          </a:p>
          <a:p>
            <a:r>
              <a:rPr lang="en-US" sz="3600">
                <a:solidFill>
                  <a:schemeClr val="bg1"/>
                </a:solidFill>
              </a:rPr>
              <a:t>Tie two ladders together to make them longer.</a:t>
            </a:r>
          </a:p>
          <a:p>
            <a:endParaRPr lang="en-US" sz="3600" dirty="0">
              <a:solidFill>
                <a:schemeClr val="bg1"/>
              </a:solidFill>
            </a:endParaRPr>
          </a:p>
        </p:txBody>
      </p:sp>
      <p:pic>
        <p:nvPicPr>
          <p:cNvPr id="16" name="Picture 15">
            <a:extLst>
              <a:ext uri="{FF2B5EF4-FFF2-40B4-BE49-F238E27FC236}">
                <a16:creationId xmlns:a16="http://schemas.microsoft.com/office/drawing/2014/main" id="{1D709438-3B17-2B89-29D6-2785003CE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8200" y="2312607"/>
            <a:ext cx="3810000" cy="6217626"/>
          </a:xfrm>
          <a:prstGeom prst="rect">
            <a:avLst/>
          </a:prstGeom>
        </p:spPr>
      </p:pic>
    </p:spTree>
    <p:extLst>
      <p:ext uri="{BB962C8B-B14F-4D97-AF65-F5344CB8AC3E}">
        <p14:creationId xmlns:p14="http://schemas.microsoft.com/office/powerpoint/2010/main" val="358706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4FD23312-9928-4A43-929F-8235454EA1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5C523C-137C-3F21-7624-D5A02886D022}"/>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EB6B5DE4-625E-9A0C-F6F9-A388CE8E4BDF}"/>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4B0E730F-6273-C607-DE37-23779B00F627}"/>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66121295-60D6-FBFB-CBC2-D61FC4058AEF}"/>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93EDDBB3-4014-F49B-309E-32C4853D3D61}"/>
              </a:ext>
            </a:extLst>
          </p:cNvPr>
          <p:cNvSpPr/>
          <p:nvPr/>
        </p:nvSpPr>
        <p:spPr>
          <a:xfrm rot="-10800000">
            <a:off x="-25400" y="51016"/>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77653553-C0A9-B6D4-09A1-A0858432B291}"/>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9E619951-A441-4352-2F5F-A5A07C2CE05F}"/>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6417932A-FE50-78CC-11EF-EF6A574BB070}"/>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40364B29-E7DF-E34E-6A3C-3D168FE31506}"/>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ED22E40C-CF89-1415-DCFE-0F2DF8C14391}"/>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311165BF-590B-9F5C-85E5-6E0114790399}"/>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08794FA8-BCD1-73D0-35FD-36A6E0C72F6F}"/>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2AE61533-C4D3-3448-A1A1-3F0DB6DBEF35}"/>
              </a:ext>
            </a:extLst>
          </p:cNvPr>
          <p:cNvSpPr txBox="1">
            <a:spLocks/>
          </p:cNvSpPr>
          <p:nvPr/>
        </p:nvSpPr>
        <p:spPr>
          <a:xfrm>
            <a:off x="2563292" y="2476500"/>
            <a:ext cx="12067107" cy="838200"/>
          </a:xfrm>
          <a:prstGeom prst="rect">
            <a:avLst/>
          </a:prstGeom>
        </p:spPr>
        <p:txBody>
          <a:bodyPr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Safe Ladder Use—DO Not:</a:t>
            </a:r>
          </a:p>
        </p:txBody>
      </p:sp>
      <p:sp>
        <p:nvSpPr>
          <p:cNvPr id="15" name="Subtitle 2">
            <a:extLst>
              <a:ext uri="{FF2B5EF4-FFF2-40B4-BE49-F238E27FC236}">
                <a16:creationId xmlns:a16="http://schemas.microsoft.com/office/drawing/2014/main" id="{04C9FAA8-071E-5ED0-A0D8-7AC8E61D889C}"/>
              </a:ext>
            </a:extLst>
          </p:cNvPr>
          <p:cNvSpPr txBox="1">
            <a:spLocks/>
          </p:cNvSpPr>
          <p:nvPr/>
        </p:nvSpPr>
        <p:spPr>
          <a:xfrm>
            <a:off x="2362200" y="3740423"/>
            <a:ext cx="14249400" cy="47898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schemeClr val="bg1"/>
                </a:solidFill>
              </a:rPr>
              <a:t>Ignore nearby overhead power lines.  </a:t>
            </a:r>
          </a:p>
          <a:p>
            <a:r>
              <a:rPr lang="en-US" sz="3600" dirty="0">
                <a:solidFill>
                  <a:schemeClr val="bg1"/>
                </a:solidFill>
              </a:rPr>
              <a:t>Move or shift a ladder with a person or equipment on the ladder. </a:t>
            </a:r>
          </a:p>
          <a:p>
            <a:r>
              <a:rPr lang="en-US" sz="3600" dirty="0">
                <a:solidFill>
                  <a:schemeClr val="bg1"/>
                </a:solidFill>
              </a:rPr>
              <a:t>Lean out beyond the ladder’s side rails.  </a:t>
            </a:r>
          </a:p>
          <a:p>
            <a:r>
              <a:rPr lang="en-US" sz="3600" dirty="0">
                <a:solidFill>
                  <a:schemeClr val="bg1"/>
                </a:solidFill>
              </a:rPr>
              <a:t>Use an extension ladder horizontally like a platform.</a:t>
            </a:r>
          </a:p>
          <a:p>
            <a:endParaRPr lang="en-US" sz="3600" dirty="0">
              <a:solidFill>
                <a:schemeClr val="bg1"/>
              </a:solidFill>
            </a:endParaRPr>
          </a:p>
        </p:txBody>
      </p:sp>
    </p:spTree>
    <p:extLst>
      <p:ext uri="{BB962C8B-B14F-4D97-AF65-F5344CB8AC3E}">
        <p14:creationId xmlns:p14="http://schemas.microsoft.com/office/powerpoint/2010/main" val="83516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9516" y="9166596"/>
            <a:ext cx="18300701" cy="1375778"/>
            <a:chOff x="0" y="-38100"/>
            <a:chExt cx="6103467" cy="2460599"/>
          </a:xfrm>
        </p:grpSpPr>
        <p:sp>
          <p:nvSpPr>
            <p:cNvPr id="3" name="Freeform 3"/>
            <p:cNvSpPr/>
            <p:nvPr/>
          </p:nvSpPr>
          <p:spPr>
            <a:xfrm>
              <a:off x="4237" y="688024"/>
              <a:ext cx="6099230" cy="1734475"/>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p:cNvSpPr/>
          <p:nvPr/>
        </p:nvSpPr>
        <p:spPr>
          <a:xfrm>
            <a:off x="11151784" y="-2518"/>
            <a:ext cx="7136213" cy="164136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07562" r="-5209" b="2422"/>
            </a:stretch>
          </a:blipFill>
        </p:spPr>
        <p:txBody>
          <a:bodyPr/>
          <a:lstStyle/>
          <a:p>
            <a:endParaRPr lang="en-US"/>
          </a:p>
        </p:txBody>
      </p:sp>
      <p:sp>
        <p:nvSpPr>
          <p:cNvPr id="6" name="Freeform 6"/>
          <p:cNvSpPr/>
          <p:nvPr/>
        </p:nvSpPr>
        <p:spPr>
          <a:xfrm rot="-10800000">
            <a:off x="0" y="0"/>
            <a:ext cx="7507949"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b="-205138"/>
            </a:stretch>
          </a:blipFill>
        </p:spPr>
        <p:txBody>
          <a:bodyPr/>
          <a:lstStyle/>
          <a:p>
            <a:endParaRPr lang="en-US" dirty="0"/>
          </a:p>
        </p:txBody>
      </p:sp>
      <p:sp>
        <p:nvSpPr>
          <p:cNvPr id="7" name="AutoShape 7"/>
          <p:cNvSpPr/>
          <p:nvPr/>
        </p:nvSpPr>
        <p:spPr>
          <a:xfrm>
            <a:off x="1" y="1599097"/>
            <a:ext cx="18288000" cy="0"/>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p:cNvGrpSpPr/>
          <p:nvPr/>
        </p:nvGrpSpPr>
        <p:grpSpPr>
          <a:xfrm>
            <a:off x="5744379" y="0"/>
            <a:ext cx="6799243" cy="2245094"/>
            <a:chOff x="0" y="0"/>
            <a:chExt cx="1677857" cy="609600"/>
          </a:xfrm>
        </p:grpSpPr>
        <p:sp>
          <p:nvSpPr>
            <p:cNvPr id="9" name="Freeform 9"/>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p:cNvSpPr/>
          <p:nvPr/>
        </p:nvSpPr>
        <p:spPr>
          <a:xfrm>
            <a:off x="1" y="9203558"/>
            <a:ext cx="18288000" cy="1306328"/>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dirty="0"/>
          </a:p>
        </p:txBody>
      </p:sp>
      <p:sp>
        <p:nvSpPr>
          <p:cNvPr id="13" name="AutoShape 13"/>
          <p:cNvSpPr/>
          <p:nvPr/>
        </p:nvSpPr>
        <p:spPr>
          <a:xfrm flipV="1">
            <a:off x="0" y="9166596"/>
            <a:ext cx="18288000" cy="36958"/>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03BA852F-D8C4-F96A-A64A-3650F957CC4E}"/>
              </a:ext>
            </a:extLst>
          </p:cNvPr>
          <p:cNvSpPr txBox="1">
            <a:spLocks/>
          </p:cNvSpPr>
          <p:nvPr/>
        </p:nvSpPr>
        <p:spPr>
          <a:xfrm>
            <a:off x="3050412" y="2529485"/>
            <a:ext cx="11122788" cy="1641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Ladder Safety</a:t>
            </a:r>
          </a:p>
        </p:txBody>
      </p:sp>
      <p:sp>
        <p:nvSpPr>
          <p:cNvPr id="15" name="Subtitle 2">
            <a:extLst>
              <a:ext uri="{FF2B5EF4-FFF2-40B4-BE49-F238E27FC236}">
                <a16:creationId xmlns:a16="http://schemas.microsoft.com/office/drawing/2014/main" id="{85061AFC-1BAA-8A9D-9AE2-16346C9086DC}"/>
              </a:ext>
            </a:extLst>
          </p:cNvPr>
          <p:cNvSpPr txBox="1">
            <a:spLocks/>
          </p:cNvSpPr>
          <p:nvPr/>
        </p:nvSpPr>
        <p:spPr>
          <a:xfrm>
            <a:off x="1676401" y="4455242"/>
            <a:ext cx="14859000" cy="404104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r>
              <a:rPr lang="en-US" sz="2800" b="1" dirty="0">
                <a:solidFill>
                  <a:schemeClr val="bg1"/>
                </a:solidFill>
              </a:rPr>
              <a:t>OSHA estimates that there are more than 24,000 injuries and as many as 36 fatalities per year due to falls from stairways and ladders used in construction.</a:t>
            </a:r>
          </a:p>
          <a:p>
            <a:pPr indent="-228600"/>
            <a:endParaRPr lang="en-US" sz="2800" b="1" dirty="0">
              <a:solidFill>
                <a:schemeClr val="bg1"/>
              </a:solidFill>
            </a:endParaRPr>
          </a:p>
          <a:p>
            <a:pPr indent="-228600"/>
            <a:r>
              <a:rPr lang="en-US" sz="2800" b="1" dirty="0">
                <a:solidFill>
                  <a:schemeClr val="bg1"/>
                </a:solidFill>
              </a:rPr>
              <a:t>OSHA Standard 29 CFR 1926.1053 was written for the construction industry, but the standard should be applied to all ladder use.</a:t>
            </a:r>
          </a:p>
          <a:p>
            <a:pPr indent="-228600"/>
            <a:endParaRPr lang="en-US" sz="19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4" y="9258281"/>
            <a:ext cx="18288001" cy="1251587"/>
            <a:chOff x="0" y="0"/>
            <a:chExt cx="6099231" cy="2422499"/>
          </a:xfrm>
        </p:grpSpPr>
        <p:sp>
          <p:nvSpPr>
            <p:cNvPr id="3" name="Freeform 3"/>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p:cNvSpPr/>
          <p:nvPr/>
        </p:nvSpPr>
        <p:spPr>
          <a:xfrm>
            <a:off x="11151784" y="-1"/>
            <a:ext cx="7136213" cy="1599081"/>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3206" r="-5209"/>
            </a:stretch>
          </a:blipFill>
        </p:spPr>
        <p:txBody>
          <a:bodyPr/>
          <a:lstStyle/>
          <a:p>
            <a:endParaRPr lang="en-US"/>
          </a:p>
        </p:txBody>
      </p:sp>
      <p:sp>
        <p:nvSpPr>
          <p:cNvPr id="6" name="Freeform 6"/>
          <p:cNvSpPr/>
          <p:nvPr/>
        </p:nvSpPr>
        <p:spPr>
          <a:xfrm rot="-10800000">
            <a:off x="-1" y="-2"/>
            <a:ext cx="7384967"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1" r="-1666" b="-205138"/>
            </a:stretch>
          </a:blipFill>
        </p:spPr>
        <p:txBody>
          <a:bodyPr/>
          <a:lstStyle/>
          <a:p>
            <a:endParaRPr lang="en-US"/>
          </a:p>
        </p:txBody>
      </p:sp>
      <p:sp>
        <p:nvSpPr>
          <p:cNvPr id="7" name="AutoShape 7"/>
          <p:cNvSpPr/>
          <p:nvPr/>
        </p:nvSpPr>
        <p:spPr>
          <a:xfrm flipV="1">
            <a:off x="1" y="1599080"/>
            <a:ext cx="18288000" cy="17"/>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p:cNvGrpSpPr/>
          <p:nvPr/>
        </p:nvGrpSpPr>
        <p:grpSpPr>
          <a:xfrm>
            <a:off x="5744379" y="0"/>
            <a:ext cx="6799243" cy="2245094"/>
            <a:chOff x="0" y="0"/>
            <a:chExt cx="1677857" cy="609600"/>
          </a:xfrm>
        </p:grpSpPr>
        <p:sp>
          <p:nvSpPr>
            <p:cNvPr id="9" name="Freeform 9"/>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p:cNvSpPr/>
          <p:nvPr/>
        </p:nvSpPr>
        <p:spPr>
          <a:xfrm>
            <a:off x="0" y="930055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p:cNvSpPr/>
          <p:nvPr/>
        </p:nvSpPr>
        <p:spPr>
          <a:xfrm flipV="1">
            <a:off x="0" y="9258284"/>
            <a:ext cx="18288000" cy="2"/>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39C4B995-7CE0-0BB8-E641-6871CA17CA51}"/>
              </a:ext>
            </a:extLst>
          </p:cNvPr>
          <p:cNvSpPr txBox="1">
            <a:spLocks/>
          </p:cNvSpPr>
          <p:nvPr/>
        </p:nvSpPr>
        <p:spPr>
          <a:xfrm>
            <a:off x="-457200" y="2073145"/>
            <a:ext cx="18059400" cy="18511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Ask these questions before deciding on a ladder</a:t>
            </a:r>
          </a:p>
        </p:txBody>
      </p:sp>
      <p:sp>
        <p:nvSpPr>
          <p:cNvPr id="15" name="Subtitle 2">
            <a:extLst>
              <a:ext uri="{FF2B5EF4-FFF2-40B4-BE49-F238E27FC236}">
                <a16:creationId xmlns:a16="http://schemas.microsoft.com/office/drawing/2014/main" id="{66F11B27-032A-4BF0-0864-8F7354ABF026}"/>
              </a:ext>
            </a:extLst>
          </p:cNvPr>
          <p:cNvSpPr txBox="1">
            <a:spLocks/>
          </p:cNvSpPr>
          <p:nvPr/>
        </p:nvSpPr>
        <p:spPr>
          <a:xfrm>
            <a:off x="3886200" y="3740408"/>
            <a:ext cx="13487400" cy="266039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28600">
              <a:spcBef>
                <a:spcPts val="400"/>
              </a:spcBef>
              <a:buClr>
                <a:srgbClr val="2DA2BF"/>
              </a:buClr>
              <a:buSzPct val="68000"/>
              <a:defRPr/>
            </a:pPr>
            <a:r>
              <a:rPr lang="en-US" sz="2400" dirty="0">
                <a:solidFill>
                  <a:schemeClr val="bg1"/>
                </a:solidFill>
              </a:rPr>
              <a:t>Will heavy items be held while on the ladder?</a:t>
            </a:r>
          </a:p>
          <a:p>
            <a:pPr marL="365760" indent="-228600">
              <a:spcBef>
                <a:spcPts val="400"/>
              </a:spcBef>
              <a:buClr>
                <a:srgbClr val="2DA2BF"/>
              </a:buClr>
              <a:buSzPct val="68000"/>
              <a:defRPr/>
            </a:pPr>
            <a:endParaRPr lang="en-US" sz="2400" dirty="0">
              <a:solidFill>
                <a:schemeClr val="bg1"/>
              </a:solidFill>
            </a:endParaRPr>
          </a:p>
          <a:p>
            <a:pPr marL="365760" indent="-228600">
              <a:spcBef>
                <a:spcPts val="400"/>
              </a:spcBef>
              <a:buClr>
                <a:srgbClr val="2DA2BF"/>
              </a:buClr>
              <a:buSzPct val="68000"/>
              <a:defRPr/>
            </a:pPr>
            <a:r>
              <a:rPr lang="en-US" sz="2400" dirty="0">
                <a:solidFill>
                  <a:schemeClr val="bg1"/>
                </a:solidFill>
              </a:rPr>
              <a:t>Does the elevated area require a long ladder that can be unstable?</a:t>
            </a:r>
          </a:p>
          <a:p>
            <a:pPr marL="365760" indent="-228600">
              <a:spcBef>
                <a:spcPts val="400"/>
              </a:spcBef>
              <a:buClr>
                <a:srgbClr val="2DA2BF"/>
              </a:buClr>
              <a:buSzPct val="68000"/>
              <a:defRPr/>
            </a:pPr>
            <a:endParaRPr lang="en-US" sz="2400" dirty="0">
              <a:solidFill>
                <a:schemeClr val="bg1"/>
              </a:solidFill>
            </a:endParaRPr>
          </a:p>
          <a:p>
            <a:pPr marL="365760" indent="-228600">
              <a:spcBef>
                <a:spcPts val="400"/>
              </a:spcBef>
              <a:buClr>
                <a:srgbClr val="2DA2BF"/>
              </a:buClr>
              <a:buSzPct val="68000"/>
              <a:defRPr/>
            </a:pPr>
            <a:r>
              <a:rPr lang="en-US" sz="2400" dirty="0">
                <a:solidFill>
                  <a:schemeClr val="bg1"/>
                </a:solidFill>
              </a:rPr>
              <a:t>Will work be performed at this height over an extended period of time?</a:t>
            </a:r>
          </a:p>
          <a:p>
            <a:pPr marL="365760" indent="-228600">
              <a:spcBef>
                <a:spcPts val="400"/>
              </a:spcBef>
              <a:buClr>
                <a:srgbClr val="2DA2BF"/>
              </a:buClr>
              <a:buSzPct val="68000"/>
              <a:defRPr/>
            </a:pPr>
            <a:endParaRPr lang="en-US" sz="2400" dirty="0">
              <a:solidFill>
                <a:schemeClr val="bg1"/>
              </a:solidFill>
            </a:endParaRPr>
          </a:p>
          <a:p>
            <a:pPr marL="365760" indent="-228600">
              <a:spcBef>
                <a:spcPts val="400"/>
              </a:spcBef>
              <a:buClr>
                <a:srgbClr val="2DA2BF"/>
              </a:buClr>
              <a:buSzPct val="68000"/>
              <a:defRPr/>
            </a:pPr>
            <a:r>
              <a:rPr lang="en-US" sz="2400" dirty="0">
                <a:solidFill>
                  <a:schemeClr val="bg1"/>
                </a:solidFill>
              </a:rPr>
              <a:t>Will working on a ladder require standing or reaching?</a:t>
            </a:r>
          </a:p>
          <a:p>
            <a:pPr marL="365760" indent="-228600">
              <a:spcBef>
                <a:spcPts val="400"/>
              </a:spcBef>
              <a:buClr>
                <a:srgbClr val="2DA2BF"/>
              </a:buClr>
              <a:buSzPct val="68000"/>
              <a:defRPr/>
            </a:pPr>
            <a:endParaRPr lang="en-US" sz="2400" dirty="0">
              <a:solidFill>
                <a:schemeClr val="bg1"/>
              </a:solidFill>
            </a:endParaRPr>
          </a:p>
          <a:p>
            <a:pPr marL="365760" indent="-228600">
              <a:spcBef>
                <a:spcPts val="400"/>
              </a:spcBef>
              <a:buClr>
                <a:srgbClr val="2DA2BF"/>
              </a:buClr>
              <a:buSzPct val="68000"/>
              <a:defRPr/>
            </a:pPr>
            <a:r>
              <a:rPr lang="en-US" sz="2400" dirty="0">
                <a:solidFill>
                  <a:schemeClr val="bg1"/>
                </a:solidFill>
              </a:rPr>
              <a:t>Are there any obstructions preventing safe ladder use?</a:t>
            </a:r>
          </a:p>
          <a:p>
            <a:pPr marL="365760" indent="-228600">
              <a:spcBef>
                <a:spcPts val="400"/>
              </a:spcBef>
              <a:buClr>
                <a:srgbClr val="2DA2BF"/>
              </a:buClr>
              <a:buSzPct val="68000"/>
              <a:defRPr/>
            </a:pPr>
            <a:endParaRPr lang="en-US" sz="2400" dirty="0">
              <a:solidFill>
                <a:schemeClr val="bg1"/>
              </a:solidFill>
            </a:endParaRPr>
          </a:p>
          <a:p>
            <a:pPr marL="365760" indent="-228600">
              <a:spcBef>
                <a:spcPts val="400"/>
              </a:spcBef>
              <a:buClr>
                <a:srgbClr val="2DA2BF"/>
              </a:buClr>
              <a:buSzPct val="68000"/>
              <a:defRPr/>
            </a:pPr>
            <a:r>
              <a:rPr lang="en-US" sz="2400" dirty="0">
                <a:solidFill>
                  <a:schemeClr val="bg1"/>
                </a:solidFill>
              </a:rPr>
              <a:t>If the answer to any of these questions is “Yes,” then you may need to consider using something other than a ladder. If possible, bring in other equipment such as a scissor lift or scaffolding.</a:t>
            </a:r>
          </a:p>
          <a:p>
            <a:pPr indent="-228600"/>
            <a:endParaRPr 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2700" y="9121290"/>
            <a:ext cx="18288001" cy="1699542"/>
            <a:chOff x="0" y="0"/>
            <a:chExt cx="6099231" cy="2422499"/>
          </a:xfrm>
        </p:grpSpPr>
        <p:sp>
          <p:nvSpPr>
            <p:cNvPr id="3" name="Freeform 3"/>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p:cNvGrpSpPr/>
          <p:nvPr/>
        </p:nvGrpSpPr>
        <p:grpSpPr>
          <a:xfrm>
            <a:off x="5744379" y="0"/>
            <a:ext cx="6799243" cy="2245094"/>
            <a:chOff x="0" y="0"/>
            <a:chExt cx="1677857" cy="609600"/>
          </a:xfrm>
        </p:grpSpPr>
        <p:sp>
          <p:nvSpPr>
            <p:cNvPr id="9" name="Freeform 9"/>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BA481C89-4B7F-9CFF-7CFC-81781FF4A5C1}"/>
              </a:ext>
            </a:extLst>
          </p:cNvPr>
          <p:cNvSpPr txBox="1">
            <a:spLocks/>
          </p:cNvSpPr>
          <p:nvPr/>
        </p:nvSpPr>
        <p:spPr>
          <a:xfrm>
            <a:off x="2078483" y="2385410"/>
            <a:ext cx="14075917" cy="1157888"/>
          </a:xfrm>
          <a:prstGeom prst="rect">
            <a:avLst/>
          </a:prstGeom>
        </p:spPr>
        <p:txBody>
          <a:bodyPr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bg1"/>
                </a:solidFill>
              </a:rPr>
              <a:t>Plan Ahead to Get the Job Done Safely</a:t>
            </a:r>
            <a:endParaRPr lang="en-US" sz="3600" dirty="0">
              <a:solidFill>
                <a:schemeClr val="bg1"/>
              </a:solidFill>
            </a:endParaRPr>
          </a:p>
        </p:txBody>
      </p:sp>
      <p:sp>
        <p:nvSpPr>
          <p:cNvPr id="15" name="Subtitle 2">
            <a:extLst>
              <a:ext uri="{FF2B5EF4-FFF2-40B4-BE49-F238E27FC236}">
                <a16:creationId xmlns:a16="http://schemas.microsoft.com/office/drawing/2014/main" id="{CAE82D69-E505-E854-E446-47E941A45673}"/>
              </a:ext>
            </a:extLst>
          </p:cNvPr>
          <p:cNvSpPr txBox="1">
            <a:spLocks/>
          </p:cNvSpPr>
          <p:nvPr/>
        </p:nvSpPr>
        <p:spPr>
          <a:xfrm>
            <a:off x="2514601" y="4287343"/>
            <a:ext cx="15011400" cy="375175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Follow the manufacturer’s instructions and labels on the ladder. To determine the correct ladder, consider your weight plus the weight of your load. </a:t>
            </a:r>
          </a:p>
          <a:p>
            <a:r>
              <a:rPr lang="en-US" dirty="0">
                <a:solidFill>
                  <a:schemeClr val="bg1"/>
                </a:solidFill>
              </a:rPr>
              <a:t>Do not exceed the load rating and always include the weight of all tools, materials and equipment.</a:t>
            </a:r>
          </a:p>
          <a:p>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02C9F9E4-3ED8-721C-CFE1-D7756B964A8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CFB853-2D69-DF8E-A251-809FF909810B}"/>
              </a:ext>
            </a:extLst>
          </p:cNvPr>
          <p:cNvGrpSpPr/>
          <p:nvPr/>
        </p:nvGrpSpPr>
        <p:grpSpPr>
          <a:xfrm>
            <a:off x="137076" y="9173758"/>
            <a:ext cx="18288001" cy="1721310"/>
            <a:chOff x="0" y="0"/>
            <a:chExt cx="6099231" cy="2422499"/>
          </a:xfrm>
        </p:grpSpPr>
        <p:sp>
          <p:nvSpPr>
            <p:cNvPr id="3" name="Freeform 3">
              <a:extLst>
                <a:ext uri="{FF2B5EF4-FFF2-40B4-BE49-F238E27FC236}">
                  <a16:creationId xmlns:a16="http://schemas.microsoft.com/office/drawing/2014/main" id="{993F1CF9-E4D1-01A5-53ED-FC0F20310A71}"/>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078235E4-A830-46F1-4239-70639F8A6B38}"/>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70655A21-0A15-F8B1-4585-56208883AB39}"/>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A7BDF65A-6361-6E97-DB49-91B6EC225FF9}"/>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07D72FA2-3037-B946-D2EE-9F54BD2BE4F1}"/>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0015B2F4-A726-6654-D66E-BF9411B50CF9}"/>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521C6E01-2E7F-A42D-665A-DA2DB95148AC}"/>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0251907F-9AF5-EF49-F75F-96141C657725}"/>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8CD5EE00-9997-B99F-5026-E0492C686FC0}"/>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5A2535CC-95F2-D8ED-9F42-887797E1A724}"/>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E6A1280E-88E7-3685-3172-76C987F42B73}"/>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64935C54-A9C7-71AB-2701-87CF7DED141E}"/>
              </a:ext>
            </a:extLst>
          </p:cNvPr>
          <p:cNvSpPr txBox="1">
            <a:spLocks/>
          </p:cNvSpPr>
          <p:nvPr/>
        </p:nvSpPr>
        <p:spPr>
          <a:xfrm>
            <a:off x="2590800" y="2552706"/>
            <a:ext cx="12953999" cy="687754"/>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Ladder Inspection</a:t>
            </a:r>
          </a:p>
        </p:txBody>
      </p:sp>
      <p:sp>
        <p:nvSpPr>
          <p:cNvPr id="15" name="Subtitle 2">
            <a:extLst>
              <a:ext uri="{FF2B5EF4-FFF2-40B4-BE49-F238E27FC236}">
                <a16:creationId xmlns:a16="http://schemas.microsoft.com/office/drawing/2014/main" id="{334A11E8-CF04-42C9-25CF-9BD5381D402F}"/>
              </a:ext>
            </a:extLst>
          </p:cNvPr>
          <p:cNvSpPr txBox="1">
            <a:spLocks/>
          </p:cNvSpPr>
          <p:nvPr/>
        </p:nvSpPr>
        <p:spPr>
          <a:xfrm>
            <a:off x="1524000" y="3282729"/>
            <a:ext cx="15925800" cy="49379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28600">
              <a:spcBef>
                <a:spcPts val="400"/>
              </a:spcBef>
              <a:buClr>
                <a:srgbClr val="2DA2BF"/>
              </a:buClr>
              <a:buSzPct val="68000"/>
              <a:defRPr/>
            </a:pPr>
            <a:r>
              <a:rPr lang="en-US" sz="2800">
                <a:solidFill>
                  <a:schemeClr val="bg1"/>
                </a:solidFill>
              </a:rPr>
              <a:t>A competent person must visually inspect all extension ladders before use for any defects such as: missing rungs, bolts, cleats, screws and loose components. </a:t>
            </a:r>
          </a:p>
          <a:p>
            <a:pPr marL="109728" indent="-228600">
              <a:spcBef>
                <a:spcPts val="400"/>
              </a:spcBef>
              <a:buClr>
                <a:srgbClr val="2DA2BF"/>
              </a:buClr>
              <a:buSzPct val="68000"/>
              <a:defRPr/>
            </a:pPr>
            <a:endParaRPr lang="en-US" sz="2800">
              <a:solidFill>
                <a:schemeClr val="bg1"/>
              </a:solidFill>
            </a:endParaRPr>
          </a:p>
          <a:p>
            <a:pPr marL="365760" indent="-228600">
              <a:spcBef>
                <a:spcPts val="400"/>
              </a:spcBef>
              <a:buClr>
                <a:srgbClr val="2DA2BF"/>
              </a:buClr>
              <a:buSzPct val="68000"/>
              <a:defRPr/>
            </a:pPr>
            <a:r>
              <a:rPr lang="en-US" sz="2800">
                <a:solidFill>
                  <a:schemeClr val="bg1"/>
                </a:solidFill>
              </a:rPr>
              <a:t>Where a ladder has these or other defects, it must be immediately marked as defective or tagged with “Do Not Use” or similar language.</a:t>
            </a:r>
          </a:p>
          <a:p>
            <a:endParaRPr lang="en-US" sz="2800" dirty="0">
              <a:solidFill>
                <a:schemeClr val="bg1"/>
              </a:solidFill>
            </a:endParaRPr>
          </a:p>
        </p:txBody>
      </p:sp>
      <p:pic>
        <p:nvPicPr>
          <p:cNvPr id="16" name="Picture 15">
            <a:extLst>
              <a:ext uri="{FF2B5EF4-FFF2-40B4-BE49-F238E27FC236}">
                <a16:creationId xmlns:a16="http://schemas.microsoft.com/office/drawing/2014/main" id="{E4EA6C10-10C1-5C0F-8BC5-48EE77C22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419" y="5753100"/>
            <a:ext cx="4831675" cy="3420658"/>
          </a:xfrm>
          <a:prstGeom prst="rect">
            <a:avLst/>
          </a:prstGeom>
        </p:spPr>
      </p:pic>
      <p:pic>
        <p:nvPicPr>
          <p:cNvPr id="17" name="Picture 16">
            <a:extLst>
              <a:ext uri="{FF2B5EF4-FFF2-40B4-BE49-F238E27FC236}">
                <a16:creationId xmlns:a16="http://schemas.microsoft.com/office/drawing/2014/main" id="{B187A8BD-9063-EF5E-197A-1CE12C3B9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5295902"/>
            <a:ext cx="5334000" cy="3733798"/>
          </a:xfrm>
          <a:prstGeom prst="rect">
            <a:avLst/>
          </a:prstGeom>
        </p:spPr>
      </p:pic>
    </p:spTree>
    <p:extLst>
      <p:ext uri="{BB962C8B-B14F-4D97-AF65-F5344CB8AC3E}">
        <p14:creationId xmlns:p14="http://schemas.microsoft.com/office/powerpoint/2010/main" val="218267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69C82A9-93EC-9171-C2CF-4DA4722E46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E3BBDA-7BBA-7802-3EF8-406892F2CF08}"/>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3EE04259-F6F7-F9AE-FBBA-8EA0344E51E2}"/>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F168CA40-4423-FBD4-EF53-5B2279CB451D}"/>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B2451410-8228-8AF4-EA90-0876C9FCE933}"/>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0DE4987B-808D-89CA-4B00-F4146BC67CAA}"/>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358A717B-052C-CAF2-311B-5CC4D1E3176E}"/>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1874859C-3859-044D-CBFE-C33445A8F42E}"/>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C94B1869-9861-5E77-A39C-A18B5649D333}"/>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78E4F226-FC37-9A48-0F89-E5DD0D5E25E7}"/>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F5813C2A-C502-632E-97DA-632C9433A5A1}"/>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54F61B0A-474C-0F64-2332-E94FDC90724B}"/>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0D38B0EE-A984-0319-3307-C60717489841}"/>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1309F86C-6025-9A71-28E1-6B670485FC97}"/>
              </a:ext>
            </a:extLst>
          </p:cNvPr>
          <p:cNvSpPr txBox="1">
            <a:spLocks/>
          </p:cNvSpPr>
          <p:nvPr/>
        </p:nvSpPr>
        <p:spPr>
          <a:xfrm>
            <a:off x="3371160" y="2427678"/>
            <a:ext cx="10573439" cy="887023"/>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Preparing for Installation</a:t>
            </a:r>
          </a:p>
        </p:txBody>
      </p:sp>
      <p:sp>
        <p:nvSpPr>
          <p:cNvPr id="15" name="Subtitle 2">
            <a:extLst>
              <a:ext uri="{FF2B5EF4-FFF2-40B4-BE49-F238E27FC236}">
                <a16:creationId xmlns:a16="http://schemas.microsoft.com/office/drawing/2014/main" id="{48D1849F-FE54-FFB8-A39D-4240E2C8AFAD}"/>
              </a:ext>
            </a:extLst>
          </p:cNvPr>
          <p:cNvSpPr txBox="1">
            <a:spLocks/>
          </p:cNvSpPr>
          <p:nvPr/>
        </p:nvSpPr>
        <p:spPr>
          <a:xfrm>
            <a:off x="1066800" y="3546107"/>
            <a:ext cx="16535400" cy="52626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Allow sufficient room to step off the ladder safely. Keep the area around the bottom and the top of the ladder clear of equipment, materials and tools. </a:t>
            </a:r>
          </a:p>
          <a:p>
            <a:r>
              <a:rPr lang="en-US" dirty="0">
                <a:solidFill>
                  <a:schemeClr val="bg1"/>
                </a:solidFill>
              </a:rPr>
              <a:t>If access is obstructed, secure the top of the ladder to a rigid support that will not deflect, and add a grasping device to allow workers safe access.</a:t>
            </a:r>
          </a:p>
          <a:p>
            <a:endParaRPr lang="en-US" dirty="0">
              <a:solidFill>
                <a:schemeClr val="bg1"/>
              </a:solidFill>
            </a:endParaRPr>
          </a:p>
        </p:txBody>
      </p:sp>
      <p:pic>
        <p:nvPicPr>
          <p:cNvPr id="16" name="Picture 15">
            <a:extLst>
              <a:ext uri="{FF2B5EF4-FFF2-40B4-BE49-F238E27FC236}">
                <a16:creationId xmlns:a16="http://schemas.microsoft.com/office/drawing/2014/main" id="{3E8478FC-1C22-D703-07E7-EDD22EEA4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5388973"/>
            <a:ext cx="3581400" cy="3575250"/>
          </a:xfrm>
          <a:prstGeom prst="rect">
            <a:avLst/>
          </a:prstGeom>
        </p:spPr>
      </p:pic>
    </p:spTree>
    <p:extLst>
      <p:ext uri="{BB962C8B-B14F-4D97-AF65-F5344CB8AC3E}">
        <p14:creationId xmlns:p14="http://schemas.microsoft.com/office/powerpoint/2010/main" val="134094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6E657A8-FDC7-1542-7B6E-A41CF28E22D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69DEF7-3A87-720D-27F0-854F310F4379}"/>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F256F2B4-6946-88B6-B84B-580BAD7A55F3}"/>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2A8FA6E6-9253-57D8-15E9-4627A75F2FF2}"/>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9FF739C9-DB17-8F18-FA3C-64071093BA4E}"/>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30C476F2-A952-7C52-47CB-AFE1535DA8CA}"/>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5D240186-604A-5F38-79F2-B975F66EA8D7}"/>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4BE72F7E-38B6-6AA3-237C-7F40A4B59E5B}"/>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89B2ED66-AB24-9555-160D-9B5F5F167A54}"/>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6B58ED97-2188-54E6-466A-96EE5BCD2F22}"/>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C9843B35-EFA7-DD9A-8261-D10A34E18D03}"/>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26C7F60B-9DE1-82CB-D77B-E523174A003B}"/>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8BFEE76E-8E22-C066-4025-E13290D46572}"/>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7" name="Title 1">
            <a:extLst>
              <a:ext uri="{FF2B5EF4-FFF2-40B4-BE49-F238E27FC236}">
                <a16:creationId xmlns:a16="http://schemas.microsoft.com/office/drawing/2014/main" id="{97C5160A-AEDD-FDA0-0343-113FB524FCFF}"/>
              </a:ext>
            </a:extLst>
          </p:cNvPr>
          <p:cNvSpPr txBox="1">
            <a:spLocks/>
          </p:cNvSpPr>
          <p:nvPr/>
        </p:nvSpPr>
        <p:spPr>
          <a:xfrm>
            <a:off x="3051746" y="2385410"/>
            <a:ext cx="10359454" cy="768554"/>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bg1"/>
                </a:solidFill>
              </a:rPr>
              <a:t>Determining Installation Angle</a:t>
            </a:r>
            <a:endParaRPr lang="en-US" sz="3600" dirty="0">
              <a:solidFill>
                <a:schemeClr val="bg1"/>
              </a:solidFill>
            </a:endParaRPr>
          </a:p>
        </p:txBody>
      </p:sp>
      <p:sp>
        <p:nvSpPr>
          <p:cNvPr id="18" name="Subtitle 2">
            <a:extLst>
              <a:ext uri="{FF2B5EF4-FFF2-40B4-BE49-F238E27FC236}">
                <a16:creationId xmlns:a16="http://schemas.microsoft.com/office/drawing/2014/main" id="{FE1793FE-0230-1E77-5ED8-8D1339FC7720}"/>
              </a:ext>
            </a:extLst>
          </p:cNvPr>
          <p:cNvSpPr txBox="1">
            <a:spLocks/>
          </p:cNvSpPr>
          <p:nvPr/>
        </p:nvSpPr>
        <p:spPr>
          <a:xfrm>
            <a:off x="609600" y="3294279"/>
            <a:ext cx="15316200" cy="25350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rPr>
              <a:t>A non-self-supporting ladder should have a set-up angle of about 75 degrees – a 4:1 ratio of the ladder’s working length to set-back distance. </a:t>
            </a:r>
          </a:p>
          <a:p>
            <a:r>
              <a:rPr lang="en-US" sz="2800" dirty="0">
                <a:solidFill>
                  <a:schemeClr val="bg1"/>
                </a:solidFill>
              </a:rPr>
              <a:t>Here’s how to achieve it: Stand at the base of the ladder with your toes touching the rails. Extend your arms straight out in front of you. If the tips of your finger just touch the rung nearest your shoulder level, the angle of your ladder has a 4:1 ratio.  </a:t>
            </a:r>
          </a:p>
          <a:p>
            <a:endParaRPr lang="en-US" sz="2800" dirty="0">
              <a:solidFill>
                <a:schemeClr val="bg1"/>
              </a:solidFill>
            </a:endParaRPr>
          </a:p>
        </p:txBody>
      </p:sp>
      <p:pic>
        <p:nvPicPr>
          <p:cNvPr id="19" name="Picture 18">
            <a:extLst>
              <a:ext uri="{FF2B5EF4-FFF2-40B4-BE49-F238E27FC236}">
                <a16:creationId xmlns:a16="http://schemas.microsoft.com/office/drawing/2014/main" id="{59E84393-495C-939E-BEB4-C9E9EFD36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5143500"/>
            <a:ext cx="6324600" cy="3962750"/>
          </a:xfrm>
          <a:prstGeom prst="rect">
            <a:avLst/>
          </a:prstGeom>
        </p:spPr>
      </p:pic>
    </p:spTree>
    <p:extLst>
      <p:ext uri="{BB962C8B-B14F-4D97-AF65-F5344CB8AC3E}">
        <p14:creationId xmlns:p14="http://schemas.microsoft.com/office/powerpoint/2010/main" val="327858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3CDC0697-752C-4B6E-2E76-59EF098208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254324-7D22-B948-519A-CC40BE4B011B}"/>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0E4B6D1D-6D50-0A0A-563B-921247142FB8}"/>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71010EA1-5D9A-EA90-DD1E-B8EB62EE1BDD}"/>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9BC7D755-143F-F211-85FF-5A0CC65B608C}"/>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8D1F790D-A3C2-D10E-B306-EBB8FEC651A9}"/>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9F20EB0E-9FAD-E356-F277-BDD2505FE06D}"/>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FCD5497A-6BC9-DCEE-B711-5D454B31A0F7}"/>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25A8FBC2-7A0B-003E-5D34-5DB3D67B1064}"/>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28BDB057-0AC3-141F-001E-5CDD652F74C5}"/>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2A9F323A-649D-913B-4F4A-7AAC7820F323}"/>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57FB03D5-1F3B-C963-836D-C86F620B0849}"/>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A4C5409D-D131-A9EC-BAAF-D7AD5214B33D}"/>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A3A7A280-B32F-D25A-182E-3585BAFF4297}"/>
              </a:ext>
            </a:extLst>
          </p:cNvPr>
          <p:cNvSpPr txBox="1">
            <a:spLocks/>
          </p:cNvSpPr>
          <p:nvPr/>
        </p:nvSpPr>
        <p:spPr>
          <a:xfrm>
            <a:off x="3371786" y="2552700"/>
            <a:ext cx="9048814" cy="8382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bg1"/>
                </a:solidFill>
              </a:rPr>
              <a:t>Determining the Proper Height</a:t>
            </a:r>
            <a:endParaRPr lang="en-US" sz="3600" dirty="0">
              <a:solidFill>
                <a:schemeClr val="bg1"/>
              </a:solidFill>
            </a:endParaRPr>
          </a:p>
        </p:txBody>
      </p:sp>
      <p:sp>
        <p:nvSpPr>
          <p:cNvPr id="16" name="Subtitle 2">
            <a:extLst>
              <a:ext uri="{FF2B5EF4-FFF2-40B4-BE49-F238E27FC236}">
                <a16:creationId xmlns:a16="http://schemas.microsoft.com/office/drawing/2014/main" id="{D7D89751-421B-8D53-B37E-878F93FA5EEE}"/>
              </a:ext>
            </a:extLst>
          </p:cNvPr>
          <p:cNvSpPr txBox="1">
            <a:spLocks/>
          </p:cNvSpPr>
          <p:nvPr/>
        </p:nvSpPr>
        <p:spPr>
          <a:xfrm>
            <a:off x="1676400" y="3433169"/>
            <a:ext cx="15163800" cy="23199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solidFill>
                  <a:schemeClr val="bg1"/>
                </a:solidFill>
              </a:rPr>
              <a:t>For access to an elevated work surface, extend the top of the </a:t>
            </a:r>
            <a:r>
              <a:rPr lang="en-US" sz="2800" b="1">
                <a:solidFill>
                  <a:schemeClr val="bg1"/>
                </a:solidFill>
              </a:rPr>
              <a:t>ladder three feet above </a:t>
            </a:r>
            <a:r>
              <a:rPr lang="en-US" sz="2800">
                <a:solidFill>
                  <a:schemeClr val="bg1"/>
                </a:solidFill>
              </a:rPr>
              <a:t>that surface or secure the ladder at its top.</a:t>
            </a:r>
          </a:p>
          <a:p>
            <a:endParaRPr lang="en-US" sz="2800" dirty="0">
              <a:solidFill>
                <a:schemeClr val="bg1"/>
              </a:solidFill>
            </a:endParaRPr>
          </a:p>
        </p:txBody>
      </p:sp>
      <p:pic>
        <p:nvPicPr>
          <p:cNvPr id="17" name="Picture 16">
            <a:extLst>
              <a:ext uri="{FF2B5EF4-FFF2-40B4-BE49-F238E27FC236}">
                <a16:creationId xmlns:a16="http://schemas.microsoft.com/office/drawing/2014/main" id="{E5FBCB16-4893-680D-45AD-F7A90CAE4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308" y="5182704"/>
            <a:ext cx="4188691" cy="2780196"/>
          </a:xfrm>
          <a:prstGeom prst="rect">
            <a:avLst/>
          </a:prstGeom>
        </p:spPr>
      </p:pic>
      <p:pic>
        <p:nvPicPr>
          <p:cNvPr id="18" name="Picture 17">
            <a:extLst>
              <a:ext uri="{FF2B5EF4-FFF2-40B4-BE49-F238E27FC236}">
                <a16:creationId xmlns:a16="http://schemas.microsoft.com/office/drawing/2014/main" id="{5109B73A-3011-31AE-42E7-32C1A59B2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4686300"/>
            <a:ext cx="5715000" cy="3581400"/>
          </a:xfrm>
          <a:prstGeom prst="rect">
            <a:avLst/>
          </a:prstGeom>
        </p:spPr>
      </p:pic>
    </p:spTree>
    <p:extLst>
      <p:ext uri="{BB962C8B-B14F-4D97-AF65-F5344CB8AC3E}">
        <p14:creationId xmlns:p14="http://schemas.microsoft.com/office/powerpoint/2010/main" val="299023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49DB5F4-C922-0E57-1755-A948123077D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637B55-8711-D629-F8F5-07B162C5FB01}"/>
              </a:ext>
            </a:extLst>
          </p:cNvPr>
          <p:cNvGrpSpPr/>
          <p:nvPr/>
        </p:nvGrpSpPr>
        <p:grpSpPr>
          <a:xfrm>
            <a:off x="0" y="9216029"/>
            <a:ext cx="18288001" cy="1604804"/>
            <a:chOff x="0" y="0"/>
            <a:chExt cx="6099231" cy="2422499"/>
          </a:xfrm>
        </p:grpSpPr>
        <p:sp>
          <p:nvSpPr>
            <p:cNvPr id="3" name="Freeform 3">
              <a:extLst>
                <a:ext uri="{FF2B5EF4-FFF2-40B4-BE49-F238E27FC236}">
                  <a16:creationId xmlns:a16="http://schemas.microsoft.com/office/drawing/2014/main" id="{6AF958DA-4005-5447-9673-1CBCB48AA992}"/>
                </a:ext>
              </a:extLst>
            </p:cNvPr>
            <p:cNvSpPr/>
            <p:nvPr/>
          </p:nvSpPr>
          <p:spPr>
            <a:xfrm>
              <a:off x="0" y="0"/>
              <a:ext cx="6099230" cy="2422499"/>
            </a:xfrm>
            <a:custGeom>
              <a:avLst/>
              <a:gdLst/>
              <a:ahLst/>
              <a:cxnLst/>
              <a:rect l="l" t="t" r="r" b="b"/>
              <a:pathLst>
                <a:path w="6099230" h="2422499">
                  <a:moveTo>
                    <a:pt x="0" y="0"/>
                  </a:moveTo>
                  <a:lnTo>
                    <a:pt x="6099230" y="0"/>
                  </a:lnTo>
                  <a:lnTo>
                    <a:pt x="6099230" y="2422499"/>
                  </a:lnTo>
                  <a:lnTo>
                    <a:pt x="0" y="2422499"/>
                  </a:lnTo>
                  <a:close/>
                </a:path>
              </a:pathLst>
            </a:custGeom>
            <a:solidFill>
              <a:srgbClr val="737373"/>
            </a:solidFill>
          </p:spPr>
          <p:txBody>
            <a:bodyPr/>
            <a:lstStyle/>
            <a:p>
              <a:endParaRPr lang="en-US"/>
            </a:p>
          </p:txBody>
        </p:sp>
        <p:sp>
          <p:nvSpPr>
            <p:cNvPr id="4" name="TextBox 4">
              <a:extLst>
                <a:ext uri="{FF2B5EF4-FFF2-40B4-BE49-F238E27FC236}">
                  <a16:creationId xmlns:a16="http://schemas.microsoft.com/office/drawing/2014/main" id="{96273014-2FC3-0D6E-237E-BE4C8BDA3D22}"/>
                </a:ext>
              </a:extLst>
            </p:cNvPr>
            <p:cNvSpPr txBox="1"/>
            <p:nvPr/>
          </p:nvSpPr>
          <p:spPr>
            <a:xfrm>
              <a:off x="0" y="-38100"/>
              <a:ext cx="6099231" cy="2460599"/>
            </a:xfrm>
            <a:prstGeom prst="rect">
              <a:avLst/>
            </a:prstGeom>
          </p:spPr>
          <p:txBody>
            <a:bodyPr lIns="142875" tIns="142875" rIns="142875" bIns="142875" rtlCol="0" anchor="ctr"/>
            <a:lstStyle/>
            <a:p>
              <a:pPr algn="ctr">
                <a:lnSpc>
                  <a:spcPts val="2756"/>
                </a:lnSpc>
              </a:pPr>
              <a:endParaRPr/>
            </a:p>
          </p:txBody>
        </p:sp>
      </p:grpSp>
      <p:sp>
        <p:nvSpPr>
          <p:cNvPr id="5" name="Freeform 5">
            <a:extLst>
              <a:ext uri="{FF2B5EF4-FFF2-40B4-BE49-F238E27FC236}">
                <a16:creationId xmlns:a16="http://schemas.microsoft.com/office/drawing/2014/main" id="{D92D7156-E8E2-AAC4-3189-687B026DF494}"/>
              </a:ext>
            </a:extLst>
          </p:cNvPr>
          <p:cNvSpPr/>
          <p:nvPr/>
        </p:nvSpPr>
        <p:spPr>
          <a:xfrm>
            <a:off x="11151785" y="-1"/>
            <a:ext cx="7136216" cy="1556827"/>
          </a:xfrm>
          <a:custGeom>
            <a:avLst/>
            <a:gdLst/>
            <a:ahLst/>
            <a:cxnLst/>
            <a:rect l="l" t="t" r="r" b="b"/>
            <a:pathLst>
              <a:path w="7507949" h="5008428">
                <a:moveTo>
                  <a:pt x="0" y="0"/>
                </a:moveTo>
                <a:lnTo>
                  <a:pt x="7507949" y="0"/>
                </a:lnTo>
                <a:lnTo>
                  <a:pt x="7507949" y="5008428"/>
                </a:lnTo>
                <a:lnTo>
                  <a:pt x="0" y="5008428"/>
                </a:lnTo>
                <a:lnTo>
                  <a:pt x="0" y="0"/>
                </a:lnTo>
                <a:close/>
              </a:path>
            </a:pathLst>
          </a:custGeom>
          <a:blipFill>
            <a:blip r:embed="rId2"/>
            <a:stretch>
              <a:fillRect t="-218987" r="-5209" b="-2720"/>
            </a:stretch>
          </a:blipFill>
        </p:spPr>
        <p:txBody>
          <a:bodyPr/>
          <a:lstStyle/>
          <a:p>
            <a:endParaRPr lang="en-US"/>
          </a:p>
        </p:txBody>
      </p:sp>
      <p:sp>
        <p:nvSpPr>
          <p:cNvPr id="6" name="Freeform 6">
            <a:extLst>
              <a:ext uri="{FF2B5EF4-FFF2-40B4-BE49-F238E27FC236}">
                <a16:creationId xmlns:a16="http://schemas.microsoft.com/office/drawing/2014/main" id="{5800A52D-957C-14FC-6AE9-ECAC260AE69B}"/>
              </a:ext>
            </a:extLst>
          </p:cNvPr>
          <p:cNvSpPr/>
          <p:nvPr/>
        </p:nvSpPr>
        <p:spPr>
          <a:xfrm rot="-10800000">
            <a:off x="-1" y="-1"/>
            <a:ext cx="7384968" cy="1641365"/>
          </a:xfrm>
          <a:custGeom>
            <a:avLst/>
            <a:gdLst/>
            <a:ahLst/>
            <a:cxnLst/>
            <a:rect l="l" t="t" r="r" b="b"/>
            <a:pathLst>
              <a:path w="7507949" h="5008428">
                <a:moveTo>
                  <a:pt x="0" y="0"/>
                </a:moveTo>
                <a:lnTo>
                  <a:pt x="7507950" y="0"/>
                </a:lnTo>
                <a:lnTo>
                  <a:pt x="7507950" y="5008427"/>
                </a:lnTo>
                <a:lnTo>
                  <a:pt x="0" y="5008427"/>
                </a:lnTo>
                <a:lnTo>
                  <a:pt x="0" y="0"/>
                </a:lnTo>
                <a:close/>
              </a:path>
            </a:pathLst>
          </a:custGeom>
          <a:blipFill>
            <a:blip r:embed="rId2"/>
            <a:stretch>
              <a:fillRect l="2" r="-1667" b="-197478"/>
            </a:stretch>
          </a:blipFill>
        </p:spPr>
        <p:txBody>
          <a:bodyPr/>
          <a:lstStyle/>
          <a:p>
            <a:endParaRPr lang="en-US"/>
          </a:p>
        </p:txBody>
      </p:sp>
      <p:sp>
        <p:nvSpPr>
          <p:cNvPr id="7" name="AutoShape 7">
            <a:extLst>
              <a:ext uri="{FF2B5EF4-FFF2-40B4-BE49-F238E27FC236}">
                <a16:creationId xmlns:a16="http://schemas.microsoft.com/office/drawing/2014/main" id="{D1173009-36CB-F3BE-5680-FCA5E7BD12A6}"/>
              </a:ext>
            </a:extLst>
          </p:cNvPr>
          <p:cNvSpPr/>
          <p:nvPr/>
        </p:nvSpPr>
        <p:spPr>
          <a:xfrm flipV="1">
            <a:off x="-1" y="1599095"/>
            <a:ext cx="18288001" cy="42268"/>
          </a:xfrm>
          <a:prstGeom prst="line">
            <a:avLst/>
          </a:prstGeom>
          <a:ln w="76200" cap="flat">
            <a:solidFill>
              <a:srgbClr val="FFC10C"/>
            </a:solidFill>
            <a:prstDash val="solid"/>
            <a:headEnd type="none" w="sm" len="sm"/>
            <a:tailEnd type="none" w="sm" len="sm"/>
          </a:ln>
        </p:spPr>
        <p:txBody>
          <a:bodyPr/>
          <a:lstStyle/>
          <a:p>
            <a:endParaRPr lang="en-US"/>
          </a:p>
        </p:txBody>
      </p:sp>
      <p:grpSp>
        <p:nvGrpSpPr>
          <p:cNvPr id="8" name="Group 8">
            <a:extLst>
              <a:ext uri="{FF2B5EF4-FFF2-40B4-BE49-F238E27FC236}">
                <a16:creationId xmlns:a16="http://schemas.microsoft.com/office/drawing/2014/main" id="{870FFA08-C581-EE14-9E37-272E54572325}"/>
              </a:ext>
            </a:extLst>
          </p:cNvPr>
          <p:cNvGrpSpPr/>
          <p:nvPr/>
        </p:nvGrpSpPr>
        <p:grpSpPr>
          <a:xfrm>
            <a:off x="5744379" y="0"/>
            <a:ext cx="6799243" cy="2245094"/>
            <a:chOff x="0" y="0"/>
            <a:chExt cx="1677857" cy="609600"/>
          </a:xfrm>
        </p:grpSpPr>
        <p:sp>
          <p:nvSpPr>
            <p:cNvPr id="9" name="Freeform 9">
              <a:extLst>
                <a:ext uri="{FF2B5EF4-FFF2-40B4-BE49-F238E27FC236}">
                  <a16:creationId xmlns:a16="http://schemas.microsoft.com/office/drawing/2014/main" id="{EF51B4F3-80FC-E67F-C774-DB66A6F80471}"/>
                </a:ext>
              </a:extLst>
            </p:cNvPr>
            <p:cNvSpPr/>
            <p:nvPr/>
          </p:nvSpPr>
          <p:spPr>
            <a:xfrm>
              <a:off x="0" y="0"/>
              <a:ext cx="1677857" cy="609600"/>
            </a:xfrm>
            <a:custGeom>
              <a:avLst/>
              <a:gdLst/>
              <a:ahLst/>
              <a:cxnLst/>
              <a:rect l="l" t="t" r="r" b="b"/>
              <a:pathLst>
                <a:path w="1677857" h="609600">
                  <a:moveTo>
                    <a:pt x="203200" y="609600"/>
                  </a:moveTo>
                  <a:lnTo>
                    <a:pt x="1474657" y="609600"/>
                  </a:lnTo>
                  <a:lnTo>
                    <a:pt x="1677857" y="0"/>
                  </a:lnTo>
                  <a:lnTo>
                    <a:pt x="0" y="0"/>
                  </a:lnTo>
                  <a:lnTo>
                    <a:pt x="203200" y="6096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A4BC9E40-2FFD-F394-5AB6-9138F618A6BA}"/>
                </a:ext>
              </a:extLst>
            </p:cNvPr>
            <p:cNvSpPr txBox="1"/>
            <p:nvPr/>
          </p:nvSpPr>
          <p:spPr>
            <a:xfrm>
              <a:off x="127000" y="-38100"/>
              <a:ext cx="1423857" cy="647700"/>
            </a:xfrm>
            <a:prstGeom prst="rect">
              <a:avLst/>
            </a:prstGeom>
          </p:spPr>
          <p:txBody>
            <a:bodyPr lIns="142875" tIns="142875" rIns="142875" bIns="142875" rtlCol="0" anchor="ctr"/>
            <a:lstStyle/>
            <a:p>
              <a:pPr algn="ctr">
                <a:lnSpc>
                  <a:spcPts val="2756"/>
                </a:lnSpc>
              </a:pPr>
              <a:endParaRPr/>
            </a:p>
          </p:txBody>
        </p:sp>
      </p:grpSp>
      <p:sp>
        <p:nvSpPr>
          <p:cNvPr id="11" name="Freeform 11">
            <a:extLst>
              <a:ext uri="{FF2B5EF4-FFF2-40B4-BE49-F238E27FC236}">
                <a16:creationId xmlns:a16="http://schemas.microsoft.com/office/drawing/2014/main" id="{A27013E9-EF94-15E3-2C2E-9FE397E0FA15}"/>
              </a:ext>
            </a:extLst>
          </p:cNvPr>
          <p:cNvSpPr/>
          <p:nvPr/>
        </p:nvSpPr>
        <p:spPr>
          <a:xfrm>
            <a:off x="7049095" y="103766"/>
            <a:ext cx="4189811" cy="2141329"/>
          </a:xfrm>
          <a:custGeom>
            <a:avLst/>
            <a:gdLst/>
            <a:ahLst/>
            <a:cxnLst/>
            <a:rect l="l" t="t" r="r" b="b"/>
            <a:pathLst>
              <a:path w="4189811" h="2141329">
                <a:moveTo>
                  <a:pt x="0" y="0"/>
                </a:moveTo>
                <a:lnTo>
                  <a:pt x="4189810" y="0"/>
                </a:lnTo>
                <a:lnTo>
                  <a:pt x="4189810" y="2141329"/>
                </a:lnTo>
                <a:lnTo>
                  <a:pt x="0" y="2141329"/>
                </a:lnTo>
                <a:lnTo>
                  <a:pt x="0" y="0"/>
                </a:lnTo>
                <a:close/>
              </a:path>
            </a:pathLst>
          </a:custGeom>
          <a:blipFill>
            <a:blip r:embed="rId3"/>
            <a:stretch>
              <a:fillRect/>
            </a:stretch>
          </a:blipFill>
        </p:spPr>
        <p:txBody>
          <a:bodyPr/>
          <a:lstStyle/>
          <a:p>
            <a:endParaRPr lang="en-US"/>
          </a:p>
        </p:txBody>
      </p:sp>
      <p:sp>
        <p:nvSpPr>
          <p:cNvPr id="12" name="Freeform 12">
            <a:extLst>
              <a:ext uri="{FF2B5EF4-FFF2-40B4-BE49-F238E27FC236}">
                <a16:creationId xmlns:a16="http://schemas.microsoft.com/office/drawing/2014/main" id="{53AC996B-384B-16C4-833E-F6986EA9E1BF}"/>
              </a:ext>
            </a:extLst>
          </p:cNvPr>
          <p:cNvSpPr/>
          <p:nvPr/>
        </p:nvSpPr>
        <p:spPr>
          <a:xfrm>
            <a:off x="1" y="9258301"/>
            <a:ext cx="18288000" cy="1251586"/>
          </a:xfrm>
          <a:custGeom>
            <a:avLst/>
            <a:gdLst/>
            <a:ahLst/>
            <a:cxnLst/>
            <a:rect l="l" t="t" r="r" b="b"/>
            <a:pathLst>
              <a:path w="18857387" h="1419515">
                <a:moveTo>
                  <a:pt x="0" y="0"/>
                </a:moveTo>
                <a:lnTo>
                  <a:pt x="18857387" y="0"/>
                </a:lnTo>
                <a:lnTo>
                  <a:pt x="18857387" y="1419515"/>
                </a:lnTo>
                <a:lnTo>
                  <a:pt x="0" y="1419515"/>
                </a:lnTo>
                <a:lnTo>
                  <a:pt x="0" y="0"/>
                </a:lnTo>
                <a:close/>
              </a:path>
            </a:pathLst>
          </a:custGeom>
          <a:blipFill>
            <a:blip r:embed="rId2"/>
            <a:stretch>
              <a:fillRect t="-786179"/>
            </a:stretch>
          </a:blipFill>
        </p:spPr>
        <p:txBody>
          <a:bodyPr/>
          <a:lstStyle/>
          <a:p>
            <a:endParaRPr lang="en-US"/>
          </a:p>
        </p:txBody>
      </p:sp>
      <p:sp>
        <p:nvSpPr>
          <p:cNvPr id="13" name="AutoShape 13">
            <a:extLst>
              <a:ext uri="{FF2B5EF4-FFF2-40B4-BE49-F238E27FC236}">
                <a16:creationId xmlns:a16="http://schemas.microsoft.com/office/drawing/2014/main" id="{D79D35AE-4050-5EFB-6A89-1A2A71636DDC}"/>
              </a:ext>
            </a:extLst>
          </p:cNvPr>
          <p:cNvSpPr/>
          <p:nvPr/>
        </p:nvSpPr>
        <p:spPr>
          <a:xfrm>
            <a:off x="-1" y="9216031"/>
            <a:ext cx="18288001" cy="0"/>
          </a:xfrm>
          <a:prstGeom prst="line">
            <a:avLst/>
          </a:prstGeom>
          <a:ln w="76200" cap="flat">
            <a:solidFill>
              <a:srgbClr val="FFC10C"/>
            </a:solidFill>
            <a:prstDash val="solid"/>
            <a:headEnd type="none" w="sm" len="sm"/>
            <a:tailEnd type="none" w="sm" len="sm"/>
          </a:ln>
        </p:spPr>
        <p:txBody>
          <a:bodyPr/>
          <a:lstStyle/>
          <a:p>
            <a:endParaRPr lang="en-US"/>
          </a:p>
        </p:txBody>
      </p:sp>
      <p:sp>
        <p:nvSpPr>
          <p:cNvPr id="14" name="Title 1">
            <a:extLst>
              <a:ext uri="{FF2B5EF4-FFF2-40B4-BE49-F238E27FC236}">
                <a16:creationId xmlns:a16="http://schemas.microsoft.com/office/drawing/2014/main" id="{B6D02E47-D854-99AB-A8AC-10547DDB0B79}"/>
              </a:ext>
            </a:extLst>
          </p:cNvPr>
          <p:cNvSpPr txBox="1">
            <a:spLocks/>
          </p:cNvSpPr>
          <p:nvPr/>
        </p:nvSpPr>
        <p:spPr>
          <a:xfrm>
            <a:off x="3165421" y="2348860"/>
            <a:ext cx="10626779" cy="923572"/>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bg1"/>
                </a:solidFill>
              </a:rPr>
              <a:t>Recognizing Electrical Hazards</a:t>
            </a:r>
            <a:endParaRPr lang="en-US" sz="3600" dirty="0">
              <a:solidFill>
                <a:schemeClr val="bg1"/>
              </a:solidFill>
            </a:endParaRPr>
          </a:p>
        </p:txBody>
      </p:sp>
      <p:sp>
        <p:nvSpPr>
          <p:cNvPr id="15" name="Subtitle 2">
            <a:extLst>
              <a:ext uri="{FF2B5EF4-FFF2-40B4-BE49-F238E27FC236}">
                <a16:creationId xmlns:a16="http://schemas.microsoft.com/office/drawing/2014/main" id="{233F9039-CBEB-FBD1-EEBB-76A0C51B2CEA}"/>
              </a:ext>
            </a:extLst>
          </p:cNvPr>
          <p:cNvSpPr txBox="1">
            <a:spLocks/>
          </p:cNvSpPr>
          <p:nvPr/>
        </p:nvSpPr>
        <p:spPr>
          <a:xfrm>
            <a:off x="2971800" y="3543300"/>
            <a:ext cx="12496800" cy="40164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bg1"/>
                </a:solidFill>
              </a:rPr>
              <a:t>Before starting work, survey the area for potential hazards, such as energized overhead power lines. </a:t>
            </a:r>
          </a:p>
          <a:p>
            <a:r>
              <a:rPr lang="en-US">
                <a:solidFill>
                  <a:schemeClr val="bg1"/>
                </a:solidFill>
              </a:rPr>
              <a:t>Ladders shall have nonconductive side rails if they are used where the worker or the ladder could contact exposed energized electrical equipment. </a:t>
            </a:r>
          </a:p>
          <a:p>
            <a:r>
              <a:rPr lang="en-US">
                <a:solidFill>
                  <a:schemeClr val="bg1"/>
                </a:solidFill>
              </a:rPr>
              <a:t>Keep all ladders and other tools at least 10 feet away from any power lines.</a:t>
            </a:r>
          </a:p>
          <a:p>
            <a:endParaRPr lang="en-US" dirty="0">
              <a:solidFill>
                <a:schemeClr val="bg1"/>
              </a:solidFill>
            </a:endParaRPr>
          </a:p>
        </p:txBody>
      </p:sp>
    </p:spTree>
    <p:extLst>
      <p:ext uri="{BB962C8B-B14F-4D97-AF65-F5344CB8AC3E}">
        <p14:creationId xmlns:p14="http://schemas.microsoft.com/office/powerpoint/2010/main" val="3372981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4133</TotalTime>
  <Words>742</Words>
  <Application>Microsoft Office PowerPoint</Application>
  <PresentationFormat>Custom</PresentationFormat>
  <Paragraphs>57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OSR PRESENTATION</dc:title>
  <dc:creator>Mallory Beery</dc:creator>
  <cp:lastModifiedBy>Craig Allen</cp:lastModifiedBy>
  <cp:revision>31</cp:revision>
  <dcterms:created xsi:type="dcterms:W3CDTF">2006-08-16T00:00:00Z</dcterms:created>
  <dcterms:modified xsi:type="dcterms:W3CDTF">2025-02-25T16:28:01Z</dcterms:modified>
  <dc:identifier>DAF9QVgoVJw</dc:identifier>
</cp:coreProperties>
</file>